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5" r:id="rId1"/>
  </p:sldMasterIdLst>
  <p:notesMasterIdLst>
    <p:notesMasterId r:id="rId8"/>
  </p:notesMasterIdLst>
  <p:sldIdLst>
    <p:sldId id="256" r:id="rId2"/>
    <p:sldId id="259" r:id="rId3"/>
    <p:sldId id="284" r:id="rId4"/>
    <p:sldId id="285" r:id="rId5"/>
    <p:sldId id="286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2F3"/>
    <a:srgbClr val="0000F0"/>
    <a:srgbClr val="FFCA33"/>
    <a:srgbClr val="64CE7D"/>
    <a:srgbClr val="38ACE5"/>
    <a:srgbClr val="DFC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3"/>
    <p:restoredTop sz="96405"/>
  </p:normalViewPr>
  <p:slideViewPr>
    <p:cSldViewPr snapToGrid="0" snapToObjects="1" showGuides="1">
      <p:cViewPr varScale="1">
        <p:scale>
          <a:sx n="109" d="100"/>
          <a:sy n="109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3T05:57:52.12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1 3 24575,'19'-1'0,"2"-1"0,31 2 0,42 0 0,-28 5 0,7 2-972,-6 0 1,5 0 0,3 2 971,9 2 0,3 1 0,1 1-680,8 1 0,2 1 1,2 0 679,-21-5 0,1 0 0,1 1 0,-1 2 0,-1 1 0,-1 1 0,1 1 0,0 2 0,5 0 0,1 2 0,0 1 0,-2 2-666,0 2 1,-2 3 0,0 1 0,1 0 665,2 1 0,1 2 0,0 0 0,-1 0 0,1 1 0,0-1 0,-1 2 0,0 0 0,-1 1 0,-1 2 0,-1 0 0,1 0 0,0 0 0,-1 0 0,1 0 0,-2 1 0,-4-1 0,-1 0 0,0 0 0,-1 0-367,-4 0 0,1-1 0,-2 1 0,-2-3 367,9 6 0,-1-2 0,-2-1 151,-3 0 0,0 0 0,-4 0-151,18 14 0,-4 0 0,0 0 0,-3 1 837,-4-4 0,-5-1-837,-11-6 0,-4 0 0,-3-1 0,-3-1 2796,23 21-2796,-7 1 2103,-12-19-2103,-7-4 1458,-5-4-1458,19 9 598,-6-7-598,-8-8 0,6-1 0,-32-17 0,11 7 0,0-1 0,11 1 0,16 12 0,7-7 0,-22-4 0,3-4 0,-32-11 0,6 0 0,-12-2 0,19 8 0,4 3 0,32 13 0,4-2 0,7-1 0,-2-6 0,-21-7 0,-4 0 0,-15 2 0,1 1 0,7 5 0,-6-2 0,6 2 0,-7-2 0,0-6 0,-13-1 0,-2-9 0,-12 4 0,12 2 0,18 8 0,22 1 0,9 1 0,-2-9 0,-16-1 0,-20-5 0,-9 0 0,13 5 0,7 5 0,18 1 0,13 5 0,-5-11 0,-6 0 0,-13-5 0,-28 0 0,-10-1 0,-6 2 0,2-2 0,-1 2 0,3-1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3T05:57:52.1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4505.19922"/>
      <inkml:brushProperty name="anchorY" value="-7221.03955"/>
      <inkml:brushProperty name="scaleFactor" value="0.5"/>
    </inkml:brush>
  </inkml:definitions>
  <inkml:trace contextRef="#ctx0" brushRef="#br0">1 2873 24575,'85'-15'0,"-26"3"0,7-3 0,27-1 0,8-3-1687,-20 0 0,2-3 0,2-1 1687,6-3 0,1-1 0,1-1 0,-21 8 0,1 0 0,0-1 0,1 0 0,0-1 0,0-2 0,1 1 0,-1 0-522,1 1 0,0 1 0,0-1 0,-2-1 522,21-9 0,-1-3 0,-2 1 0,-5 3 0,-1-1 0,-4 0 178,-8 0 1,-3-1-1,-3 1-178,17-9 0,-5 1-128,-19 5 0,-3 0 128,-3-4 0,-4-2 0,-12 1 0,-2-1 0,2 4 0,1-1 0,10-9 0,3 1 0,6 6 0,2 2 651,7-9 1,3 0-652,10 0 0,-1-1 0,-14 6 0,-1-2 0,6-7 0,-2-2 0,-3 0 0,-4-3 0,-6-3 0,-1-3 0,9-5 0,0-1 0,-8 4 0,-1 1 0,-1 1 0,1 3 0,-1 2 0,-3 3 1471,-11 10 1,-3 3-1472,21-22 1255,-22 24-1255,-15 19 361,-9 13-361,17-5 1008,1-1-1008,11-4 0,5-2 0,-5 2 0,7 2 0,7 6 0,-13 1 0,26 3 0,5-6 0,11 0 0,10-1 0,-21 1 0,-23 5 0,-6 1 0,-19 5 0,28 0 0,20 0 0,18 0 0,-25 0 0,2 0 0,-15-2 0,-2-1 0,6 0 0,-2 0 0,31-9 0,-27 2 0,-15 2 0,-15 4 0,-17 2 0,0 1 0,-3 1 0,-1-2 0,-4 2 0,2 0 0,-2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3T05:57:52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47 128 24575,'18'25'0,"-8"-12"0,10 18 0,-9-20 0,-1 6 0,0-10 0,-6-2 0,0-4 0,0 1 0,-1-4 0,0 1 0,2-4 0,0 0 0,0-1 0,0 0 0,-2 1 0,-3 0 0,2-1 0,-5 2 0,1-1 0,-2 2 0,1-1 0,0-1 0,-1 2 0,1-4 0,1 4 0,1-2 0,-1 3 0,0-1 0,0 1 0,-1-3 0,2 3 0,-3-4 0,1 6 0,0-3 0,-6 3 0,0 2 0,-1-2 0,2 4 0,4-4 0,4 0 0,5-4 0,1-5 0,3 0 0,-4 0 0,1 4 0,-1 2 0,5-1 0,-2 2 0,2-2 0,-5 4 0,5 0 0,-1 3 0,5 4 0,1 0 0,-1 3 0,1 0 0,-4-3 0,-3 0 0,-3-3 0,-1 2 0,-1 3 0,1-2 0,-2 3 0,1-3 0,-2-1 0,0 1 0,-2 0 0,-3-2 0,-2 4 0,-1-3 0,-5 6 0,5-5 0,-7 2 0,3-3 0,-11 2 0,-1-5 0,-1 1 0,-5-4 0,17 0 0,-9 0 0,13 0 0,-2 0 0,3-2 0,-3-2 0,4 0 0,-3-3 0,3 4 0,1-2 0,0-3 0,-1-11 0,3-11 0,0-17 0,6 5 0,0 4 0,3 20 0,-3 9 0,2 3 0,11-3 0,-3 2 0,16-4 0,-17 7 0,6 2 0,-13 0 0,0 5 0,-1-2 0,1 3 0,1-2 0,0 3 0,-1-2 0,0 1 0,0-1 0,-3-1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9B601-2119-DF41-BCF4-F524FC7C9C7E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6A584-ED22-564B-8832-531B0ABDF2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32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13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49936" y="1473654"/>
            <a:ext cx="6624736" cy="144016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i="0" baseline="0">
                <a:solidFill>
                  <a:srgbClr val="021C7D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r>
              <a:rPr lang="en-US" altLang="ko-KR" sz="4267" dirty="0">
                <a:ea typeface="맑은 고딕" pitchFamily="50" charset="-127"/>
              </a:rPr>
              <a:t>Title of the submission/research work</a:t>
            </a:r>
            <a:endParaRPr lang="en-US" altLang="ko-KR" sz="4267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9739" y="3563438"/>
            <a:ext cx="6624933" cy="1234457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667" b="0" i="0" baseline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itchFamily="34" charset="0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zh-CN" altLang="en-US" b="1"/>
              <a:t>单击此处编辑母版文本样式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1142999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12432AD-ACEB-4975-B2F6-406A9DBDFE3E}"/>
              </a:ext>
            </a:extLst>
          </p:cNvPr>
          <p:cNvSpPr txBox="1">
            <a:spLocks/>
          </p:cNvSpPr>
          <p:nvPr/>
        </p:nvSpPr>
        <p:spPr>
          <a:xfrm>
            <a:off x="1967542" y="-3929"/>
            <a:ext cx="8256917" cy="14401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rgbClr val="021C7D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i="0" dirty="0">
                <a:solidFill>
                  <a:srgbClr val="297D9B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2021 SCHOOL OF PHYSICS, BUAA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378A6-0E00-4C2A-927A-8F14FB84ABE7}"/>
              </a:ext>
            </a:extLst>
          </p:cNvPr>
          <p:cNvSpPr/>
          <p:nvPr/>
        </p:nvSpPr>
        <p:spPr>
          <a:xfrm>
            <a:off x="8449187" y="5104350"/>
            <a:ext cx="359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Jan 11</a:t>
            </a:r>
            <a:r>
              <a:rPr lang="en-US" altLang="ko-KR" sz="2400" b="0" kern="1200" baseline="3000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th</a:t>
            </a:r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 to July 1</a:t>
            </a:r>
            <a:r>
              <a:rPr lang="en-US" altLang="ko-KR" sz="2400" b="0" kern="1200" baseline="3000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st</a:t>
            </a:r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, 2021</a:t>
            </a:r>
            <a:endParaRPr lang="en-US" sz="2400" b="0" kern="1200" baseline="0" dirty="0">
              <a:solidFill>
                <a:srgbClr val="297D9B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0E93F-EFBA-834F-8118-8C57817E0D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E924E2-75AD-3D4A-B8BF-D2DFE0A5D8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1D3BA0-A09B-E34F-932D-BE0C420658CD}"/>
              </a:ext>
            </a:extLst>
          </p:cNvPr>
          <p:cNvGrpSpPr/>
          <p:nvPr userDrawn="1"/>
        </p:nvGrpSpPr>
        <p:grpSpPr>
          <a:xfrm>
            <a:off x="-209976" y="1066605"/>
            <a:ext cx="5359715" cy="3904972"/>
            <a:chOff x="-513394" y="1056980"/>
            <a:chExt cx="5359715" cy="3904972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3813E83-A12E-714D-94FE-318D7082C2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1" name="弧 40">
              <a:extLst>
                <a:ext uri="{FF2B5EF4-FFF2-40B4-BE49-F238E27FC236}">
                  <a16:creationId xmlns:a16="http://schemas.microsoft.com/office/drawing/2014/main" id="{8FECBCC2-5058-324F-9EEE-E46A50F3AE49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72DA24A-6645-5F47-8DDC-C3E6154B52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50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0583" y="6075182"/>
            <a:ext cx="1869757" cy="7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1064" y="6214150"/>
            <a:ext cx="1521045" cy="5743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373A3D-A168-2D41-B019-2259A6285D88}"/>
              </a:ext>
            </a:extLst>
          </p:cNvPr>
          <p:cNvSpPr/>
          <p:nvPr userDrawn="1"/>
        </p:nvSpPr>
        <p:spPr>
          <a:xfrm>
            <a:off x="743919" y="6287903"/>
            <a:ext cx="10221132" cy="112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104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2166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00222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you!</a:t>
            </a:r>
          </a:p>
        </p:txBody>
      </p:sp>
      <p:sp>
        <p:nvSpPr>
          <p:cNvPr id="4" name="Oval 3"/>
          <p:cNvSpPr/>
          <p:nvPr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rgbClr val="A8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4955"/>
          <a:stretch>
            <a:fillRect/>
          </a:stretch>
        </p:blipFill>
        <p:spPr bwMode="auto">
          <a:xfrm>
            <a:off x="4751851" y="1650008"/>
            <a:ext cx="3165527" cy="271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3">
            <a:extLst>
              <a:ext uri="{FF2B5EF4-FFF2-40B4-BE49-F238E27FC236}">
                <a16:creationId xmlns:a16="http://schemas.microsoft.com/office/drawing/2014/main" id="{328CD3F3-86B5-C747-895F-A33F10E0C0EB}"/>
              </a:ext>
            </a:extLst>
          </p:cNvPr>
          <p:cNvSpPr/>
          <p:nvPr userDrawn="1"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EBC52D79-5D6A-7C47-B240-92F859AA4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22969"/>
            <a:ext cx="12191989" cy="11429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104705-DC9D-814D-8979-D4F37C4634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98D5B95-F079-3243-96A8-BDBF88ECD4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56DB5BFA-B809-7847-944E-AAC53E68D2E4}"/>
              </a:ext>
            </a:extLst>
          </p:cNvPr>
          <p:cNvGrpSpPr/>
          <p:nvPr userDrawn="1"/>
        </p:nvGrpSpPr>
        <p:grpSpPr>
          <a:xfrm>
            <a:off x="4004739" y="1585062"/>
            <a:ext cx="3602895" cy="2624991"/>
            <a:chOff x="-513394" y="1056980"/>
            <a:chExt cx="5359715" cy="390497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79E67BB-2F54-EF42-90FA-415951A2CB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0" name="弧 39">
              <a:extLst>
                <a:ext uri="{FF2B5EF4-FFF2-40B4-BE49-F238E27FC236}">
                  <a16:creationId xmlns:a16="http://schemas.microsoft.com/office/drawing/2014/main" id="{847422B2-AA02-894C-AFB0-196DA74757C1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5DA5AA1-3FDD-554F-9282-10224D4928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55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60000" y="1843400"/>
            <a:ext cx="685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867" b="0" i="0">
                <a:latin typeface="Kozuka Gothic Pro EL" panose="020B0200000000000000" pitchFamily="34" charset="-128"/>
                <a:ea typeface="Kozuka Gothic Pro EL" panose="020B0200000000000000" pitchFamily="34" charset="-128"/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60000" y="293477"/>
            <a:ext cx="5736000" cy="840000"/>
          </a:xfrm>
          <a:prstGeom prst="rect">
            <a:avLst/>
          </a:prstGeom>
          <a:ln>
            <a:solidFill>
              <a:schemeClr val="accent1"/>
            </a:solidFill>
            <a:prstDash val="sysDash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0" i="0">
                <a:latin typeface="Kozuka Gothic Pro EL" panose="020B0200000000000000" pitchFamily="34" charset="-128"/>
                <a:ea typeface="Kozuka Gothic Pro EL" panose="020B02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56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BAD485-5B11-F344-980A-D9DAF52F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3AA4C1-49A4-9046-8F1B-AEAC9E7EA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F3EE4-7997-4043-93BE-AAB005E3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98524-3AC0-7A4B-BF1D-DC6BDBAEA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9B514-B619-AA4A-9262-E9B1554AD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68753-CFAC-9A45-B363-D1B757B135B0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39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1" r:id="rId2"/>
    <p:sldLayoutId id="2147483853" r:id="rId3"/>
    <p:sldLayoutId id="2147483852" r:id="rId4"/>
    <p:sldLayoutId id="2147483847" r:id="rId5"/>
    <p:sldLayoutId id="2147483854" r:id="rId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36.png"/><Relationship Id="rId3" Type="http://schemas.openxmlformats.org/officeDocument/2006/relationships/image" Target="NULL"/><Relationship Id="rId21" Type="http://schemas.openxmlformats.org/officeDocument/2006/relationships/customXml" Target="../ink/ink3.xml"/><Relationship Id="rId7" Type="http://schemas.openxmlformats.org/officeDocument/2006/relationships/image" Target="NULL"/><Relationship Id="rId12" Type="http://schemas.openxmlformats.org/officeDocument/2006/relationships/image" Target="../media/image25.png"/><Relationship Id="rId17" Type="http://schemas.openxmlformats.org/officeDocument/2006/relationships/customXml" Target="../ink/ink1.xml"/><Relationship Id="rId25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24" Type="http://schemas.openxmlformats.org/officeDocument/2006/relationships/image" Target="../media/image34.png"/><Relationship Id="rId5" Type="http://schemas.openxmlformats.org/officeDocument/2006/relationships/image" Target="NULL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NULL"/><Relationship Id="rId19" Type="http://schemas.openxmlformats.org/officeDocument/2006/relationships/customXml" Target="../ink/ink2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7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B2491F-3E08-DD4C-9635-B8EDA8F72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HK class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FA1C4-876F-FD44-9886-A268A2BE9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3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B90759C-9EF7-8846-A2CC-42E3C59F3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   Build a kp 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7D527-4A53-204E-9DBA-C97B8E49F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zh-CN" dirty="0"/>
              <a:t>        Use Pauli matrices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3AB94D-0599-F044-8492-F5D74E289B5A}"/>
              </a:ext>
            </a:extLst>
          </p:cNvPr>
          <p:cNvSpPr/>
          <p:nvPr/>
        </p:nvSpPr>
        <p:spPr>
          <a:xfrm>
            <a:off x="393604" y="1465943"/>
            <a:ext cx="2438400" cy="21242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solidFill>
                  <a:srgbClr val="02800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%% </a:t>
            </a:r>
            <a:r>
              <a:rPr lang="en-US" altLang="zh-CN" sz="1467" dirty="0" err="1">
                <a:solidFill>
                  <a:srgbClr val="02800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useful_tools</a:t>
            </a:r>
            <a:endParaRPr lang="en-US" altLang="zh-CN" sz="1467" dirty="0">
              <a:solidFill>
                <a:srgbClr val="028009"/>
              </a:solidFill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sigma_0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(0);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sigma_x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(1); 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sigma_y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(2); 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sigma_z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(3);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tau_0  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(0);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tau_x  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(1);</a:t>
            </a:r>
          </a:p>
          <a:p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tau_y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 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(2);</a:t>
            </a:r>
          </a:p>
          <a:p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tau_z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  =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pauli_matric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(3);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5FD75D-5C21-5F46-9743-2ED3826F3F4D}"/>
                  </a:ext>
                </a:extLst>
              </p:cNvPr>
              <p:cNvSpPr/>
              <p:nvPr/>
            </p:nvSpPr>
            <p:spPr>
              <a:xfrm>
                <a:off x="6277175" y="398560"/>
                <a:ext cx="4988994" cy="694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=&amp;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&amp;+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5FD75D-5C21-5F46-9743-2ED3826F3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75" y="398560"/>
                <a:ext cx="4988994" cy="694293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B22E82D-E108-2F44-8811-5D12588F3C8E}"/>
                  </a:ext>
                </a:extLst>
              </p:cNvPr>
              <p:cNvSpPr/>
              <p:nvPr/>
            </p:nvSpPr>
            <p:spPr>
              <a:xfrm>
                <a:off x="2966434" y="1366744"/>
                <a:ext cx="8573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B22E82D-E108-2F44-8811-5D12588F3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434" y="1366744"/>
                <a:ext cx="857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0FA33FA-4E65-1D42-9FB9-6E801BC3584D}"/>
              </a:ext>
            </a:extLst>
          </p:cNvPr>
          <p:cNvSpPr/>
          <p:nvPr/>
        </p:nvSpPr>
        <p:spPr>
          <a:xfrm>
            <a:off x="3047992" y="2111479"/>
            <a:ext cx="2349623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&gt;&gt; sigma_z*tau_x</a:t>
            </a:r>
          </a:p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ans = </a:t>
            </a:r>
          </a:p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  0     1     0     0</a:t>
            </a:r>
          </a:p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  1     0     0     0</a:t>
            </a:r>
          </a:p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  0     0     0    -1</a:t>
            </a:r>
          </a:p>
          <a:p>
            <a:r>
              <a:rPr lang="zh-CN" altLang="en-US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  0     0    -1     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2CC818-F0D9-434D-99C0-06A0E95F3B41}"/>
              </a:ext>
            </a:extLst>
          </p:cNvPr>
          <p:cNvSpPr txBox="1"/>
          <p:nvPr/>
        </p:nvSpPr>
        <p:spPr>
          <a:xfrm>
            <a:off x="2963973" y="1787011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direct access</a:t>
            </a:r>
            <a:endParaRPr kumimoji="1" lang="zh-CN" altLang="en-US" sz="2400" dirty="0"/>
          </a:p>
        </p:txBody>
      </p:sp>
      <p:sp>
        <p:nvSpPr>
          <p:cNvPr id="21" name="文本占位符 11">
            <a:extLst>
              <a:ext uri="{FF2B5EF4-FFF2-40B4-BE49-F238E27FC236}">
                <a16:creationId xmlns:a16="http://schemas.microsoft.com/office/drawing/2014/main" id="{6CA9ACDA-1F7B-D24F-8FD3-D0B618E6BF5F}"/>
              </a:ext>
            </a:extLst>
          </p:cNvPr>
          <p:cNvSpPr txBox="1">
            <a:spLocks/>
          </p:cNvSpPr>
          <p:nvPr/>
        </p:nvSpPr>
        <p:spPr>
          <a:xfrm>
            <a:off x="341362" y="3583158"/>
            <a:ext cx="2755996" cy="5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altLang="zh-CN" sz="1867" dirty="0"/>
              <a:t>Use Symbolic Var</a:t>
            </a:r>
            <a:endParaRPr lang="zh-CN" altLang="en-US" sz="1867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B58476-23BB-BC47-BB93-339C4F9EF8EC}"/>
              </a:ext>
            </a:extLst>
          </p:cNvPr>
          <p:cNvSpPr/>
          <p:nvPr/>
        </p:nvSpPr>
        <p:spPr>
          <a:xfrm>
            <a:off x="393604" y="4100701"/>
            <a:ext cx="2438401" cy="7696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solidFill>
                  <a:srgbClr val="02800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%% </a:t>
            </a:r>
          </a:p>
          <a:p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syms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Delta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m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lambda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;</a:t>
            </a:r>
            <a:endParaRPr lang="en-US" altLang="zh-CN" sz="1467" dirty="0">
              <a:solidFill>
                <a:srgbClr val="AA04F9"/>
              </a:solidFill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syms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 err="1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 err="1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 err="1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k_z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real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B0CB55-DF62-2C4D-96B6-C9F0F8A36362}"/>
              </a:ext>
            </a:extLst>
          </p:cNvPr>
          <p:cNvSpPr/>
          <p:nvPr/>
        </p:nvSpPr>
        <p:spPr>
          <a:xfrm>
            <a:off x="393603" y="5023942"/>
            <a:ext cx="3358372" cy="7696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&gt;&gt; latex(-Delta + m*k_x^2+m*k_y^2)</a:t>
            </a:r>
          </a:p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ans =</a:t>
            </a:r>
          </a:p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 'm\,{k_{x}}^2+m\,{k_{y}}^2-\Delta '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77245CA-09E7-1A47-81CA-ED652632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03" y="5915704"/>
            <a:ext cx="1828800" cy="27093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A109A8F-6020-134E-AEE9-2EDCEBF5E038}"/>
              </a:ext>
            </a:extLst>
          </p:cNvPr>
          <p:cNvSpPr/>
          <p:nvPr/>
        </p:nvSpPr>
        <p:spPr>
          <a:xfrm>
            <a:off x="3097358" y="4100701"/>
            <a:ext cx="2233849" cy="7696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&gt;&gt; diff(cos(k_x))</a:t>
            </a:r>
          </a:p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ans =</a:t>
            </a:r>
          </a:p>
          <a:p>
            <a:r>
              <a:rPr lang="zh-CN" altLang="en-US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-sin(k_x)</a:t>
            </a:r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D65D75D1-34C3-7C4B-BBE2-442A8D05E5EE}"/>
              </a:ext>
            </a:extLst>
          </p:cNvPr>
          <p:cNvSpPr txBox="1">
            <a:spLocks/>
          </p:cNvSpPr>
          <p:nvPr/>
        </p:nvSpPr>
        <p:spPr>
          <a:xfrm>
            <a:off x="5331207" y="1456254"/>
            <a:ext cx="2755996" cy="5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altLang="zh-CN" sz="1867" dirty="0"/>
              <a:t>Use HK class </a:t>
            </a:r>
            <a:endParaRPr lang="zh-CN" altLang="en-US" sz="1867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7700594-9F85-C048-B645-DC362F1D9ABB}"/>
              </a:ext>
            </a:extLst>
          </p:cNvPr>
          <p:cNvSpPr/>
          <p:nvPr/>
        </p:nvSpPr>
        <p:spPr>
          <a:xfrm>
            <a:off x="6074407" y="1884999"/>
            <a:ext cx="1571371" cy="318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H_2D = HK(4,2);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79155E3-300A-D945-A034-0DF5D1974257}"/>
              </a:ext>
            </a:extLst>
          </p:cNvPr>
          <p:cNvSpPr txBox="1"/>
          <p:nvPr/>
        </p:nvSpPr>
        <p:spPr>
          <a:xfrm>
            <a:off x="8201292" y="1157369"/>
            <a:ext cx="276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声明一个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kp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哈密顿量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表示 矩阵 的维度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表示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最高到几次项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ADCD361-6910-844C-AD75-C92C955C1F79}"/>
              </a:ext>
            </a:extLst>
          </p:cNvPr>
          <p:cNvSpPr/>
          <p:nvPr/>
        </p:nvSpPr>
        <p:spPr>
          <a:xfrm>
            <a:off x="6074407" y="2271550"/>
            <a:ext cx="5046968" cy="16727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% the 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coeffs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is not allowed use x y z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H_2D = H_2D ...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    + Term( -Delta + m*k_x^2+m*k_y^2,sigma_z*tau_0)...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    + Term( v*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,                   sigma_x*tau_x)...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    + Term( v*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,                   sigma_x*</a:t>
            </a:r>
            <a:r>
              <a:rPr lang="en-US" altLang="zh-CN" sz="1467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tau_y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)...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    + Term( lambda*(k_x^2-k_y^2),    sigma_z*tau_x)...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    + </a:t>
            </a:r>
            <a:r>
              <a:rPr lang="en-US" altLang="zh-CN" sz="1467" b="1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Term( 2*lambda*(</a:t>
            </a:r>
            <a:r>
              <a:rPr lang="en-US" altLang="zh-CN" sz="1467" b="1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lang="en-US" altLang="zh-CN" sz="1467" b="1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* </a:t>
            </a:r>
            <a:r>
              <a:rPr lang="en-US" altLang="zh-CN" sz="1467" b="1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r>
              <a:rPr lang="en-US" altLang="zh-CN" sz="1467" b="1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),    sigma_z*</a:t>
            </a:r>
            <a:r>
              <a:rPr lang="en-US" altLang="zh-CN" sz="1467" b="1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tau_y</a:t>
            </a:r>
            <a:r>
              <a:rPr lang="en-US" altLang="zh-CN" sz="1467" b="1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);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9C8BCB-892F-5C49-B785-35683AAC8B0E}"/>
              </a:ext>
            </a:extLst>
          </p:cNvPr>
          <p:cNvSpPr/>
          <p:nvPr/>
        </p:nvSpPr>
        <p:spPr>
          <a:xfrm>
            <a:off x="5535600" y="3967418"/>
            <a:ext cx="7435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&gt;&gt; </a:t>
            </a:r>
            <a:r>
              <a:rPr lang="zh-CN" altLang="en-US" i="1" dirty="0"/>
              <a:t>Term( 2*lambda*(k_x * k_y),sigma_z*tau_y)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7DB473-27FF-994E-A0B6-66FC2FC45EB3}"/>
              </a:ext>
            </a:extLst>
          </p:cNvPr>
          <p:cNvSpPr txBox="1"/>
          <p:nvPr/>
        </p:nvSpPr>
        <p:spPr>
          <a:xfrm>
            <a:off x="6044902" y="4335718"/>
            <a:ext cx="368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>
                <a:latin typeface="Kozuka Gothic Pro L" panose="020B0200000000000000" pitchFamily="34" charset="-128"/>
                <a:ea typeface="Kozuka Gothic Pro L" panose="020B0200000000000000" pitchFamily="34" charset="-128"/>
              </a:defRPr>
            </a:lvl1pPr>
          </a:lstStyle>
          <a:p>
            <a:r>
              <a:rPr lang="zh-CN" altLang="en-US" sz="2000" dirty="0"/>
              <a:t>符号化变量的</a:t>
            </a:r>
            <a:r>
              <a:rPr lang="zh-CN" altLang="en-US" sz="2000" b="1" dirty="0">
                <a:latin typeface="Kozuka Gothic Pro B" panose="020B0400000000000000" pitchFamily="34" charset="-128"/>
                <a:ea typeface="Kozuka Gothic Pro B" panose="020B0400000000000000" pitchFamily="34" charset="-128"/>
              </a:rPr>
              <a:t>多项式矩阵</a:t>
            </a:r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54E770D3-FCF4-6C41-B4EF-B0F41CFB1E1E}"/>
              </a:ext>
            </a:extLst>
          </p:cNvPr>
          <p:cNvSpPr txBox="1">
            <a:spLocks/>
          </p:cNvSpPr>
          <p:nvPr/>
        </p:nvSpPr>
        <p:spPr>
          <a:xfrm>
            <a:off x="5470456" y="4557243"/>
            <a:ext cx="4832643" cy="5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altLang="zh-CN" sz="1867" dirty="0"/>
              <a:t>Use POSCAR KPOINTS as input file</a:t>
            </a:r>
            <a:endParaRPr lang="zh-CN" altLang="en-US" sz="1867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8DEF0F6-BFE4-DC4C-B38E-D9A84DA8E411}"/>
              </a:ext>
            </a:extLst>
          </p:cNvPr>
          <p:cNvSpPr/>
          <p:nvPr/>
        </p:nvSpPr>
        <p:spPr>
          <a:xfrm>
            <a:off x="6230840" y="5154737"/>
            <a:ext cx="2447795" cy="5438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H_2D = H_2D &lt; '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POSCAR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';</a:t>
            </a:r>
          </a:p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H_2D = H_2D &lt; '</a:t>
            </a:r>
            <a:r>
              <a:rPr lang="en-US" altLang="zh-CN" sz="1467" dirty="0">
                <a:solidFill>
                  <a:srgbClr val="AA04F9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KPOINTS</a:t>
            </a:r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';</a:t>
            </a: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70D7AFEB-E6B9-C94D-BD2F-56FA249C4E5D}"/>
              </a:ext>
            </a:extLst>
          </p:cNvPr>
          <p:cNvSpPr txBox="1">
            <a:spLocks/>
          </p:cNvSpPr>
          <p:nvPr/>
        </p:nvSpPr>
        <p:spPr>
          <a:xfrm>
            <a:off x="5524880" y="5762210"/>
            <a:ext cx="3934801" cy="5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altLang="zh-CN" sz="1867" dirty="0"/>
              <a:t>Numeric HK(after give para) </a:t>
            </a:r>
            <a:endParaRPr lang="zh-CN" altLang="en-US" sz="1867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6986A5-C8E6-9549-AE2B-3EB339C61A4C}"/>
              </a:ext>
            </a:extLst>
          </p:cNvPr>
          <p:cNvSpPr/>
          <p:nvPr/>
        </p:nvSpPr>
        <p:spPr>
          <a:xfrm>
            <a:off x="6256855" y="6226495"/>
            <a:ext cx="2304477" cy="318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H_2Dn = H_2D.Subsall();</a:t>
            </a:r>
          </a:p>
        </p:txBody>
      </p:sp>
      <p:sp>
        <p:nvSpPr>
          <p:cNvPr id="39" name="文本占位符 11">
            <a:extLst>
              <a:ext uri="{FF2B5EF4-FFF2-40B4-BE49-F238E27FC236}">
                <a16:creationId xmlns:a16="http://schemas.microsoft.com/office/drawing/2014/main" id="{5903C6A7-018E-FE43-867A-B6F2AAA3DF69}"/>
              </a:ext>
            </a:extLst>
          </p:cNvPr>
          <p:cNvSpPr txBox="1">
            <a:spLocks/>
          </p:cNvSpPr>
          <p:nvPr/>
        </p:nvSpPr>
        <p:spPr>
          <a:xfrm>
            <a:off x="9144000" y="4947077"/>
            <a:ext cx="1717088" cy="5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  <a:cs typeface="Hind Vadodara Light"/>
                <a:sym typeface="Hind Vadodara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altLang="zh-CN" sz="1867" dirty="0"/>
              <a:t>Solve </a:t>
            </a:r>
            <a:endParaRPr lang="zh-CN" altLang="en-US" sz="1867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F56BF83-6526-A04F-AFC9-9F9562BBC911}"/>
              </a:ext>
            </a:extLst>
          </p:cNvPr>
          <p:cNvSpPr/>
          <p:nvPr/>
        </p:nvSpPr>
        <p:spPr>
          <a:xfrm>
            <a:off x="9585734" y="5441993"/>
            <a:ext cx="2336508" cy="5438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67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EIGENCAR = … H_2Dn.EIGENCAR_gen();</a:t>
            </a:r>
          </a:p>
        </p:txBody>
      </p:sp>
    </p:spTree>
    <p:extLst>
      <p:ext uri="{BB962C8B-B14F-4D97-AF65-F5344CB8AC3E}">
        <p14:creationId xmlns:p14="http://schemas.microsoft.com/office/powerpoint/2010/main" val="27729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439BDB-9522-8F46-B61D-9B7CD28ED8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kumimoji="1" lang="en-US" altLang="zh-CN" dirty="0"/>
              <a:t>   Reshape Kp model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B613DB-603B-8E41-91E8-464C4B406BBE}"/>
                  </a:ext>
                </a:extLst>
              </p:cNvPr>
              <p:cNvSpPr/>
              <p:nvPr/>
            </p:nvSpPr>
            <p:spPr>
              <a:xfrm>
                <a:off x="399605" y="1324178"/>
                <a:ext cx="3186257" cy="1242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B613DB-603B-8E41-91E8-464C4B406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05" y="1324178"/>
                <a:ext cx="3186257" cy="1242007"/>
              </a:xfrm>
              <a:prstGeom prst="rect">
                <a:avLst/>
              </a:prstGeom>
              <a:blipFill>
                <a:blip r:embed="rId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5F23A4-B210-674E-B5D3-B1C3B7FD944D}"/>
                  </a:ext>
                </a:extLst>
              </p:cNvPr>
              <p:cNvSpPr txBox="1"/>
              <p:nvPr/>
            </p:nvSpPr>
            <p:spPr>
              <a:xfrm>
                <a:off x="344101" y="2566185"/>
                <a:ext cx="5505546" cy="725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5F23A4-B210-674E-B5D3-B1C3B7FD9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01" y="2566185"/>
                <a:ext cx="5505546" cy="725904"/>
              </a:xfrm>
              <a:prstGeom prst="rect">
                <a:avLst/>
              </a:prstGeom>
              <a:blipFill>
                <a:blip r:embed="rId3"/>
                <a:stretch>
                  <a:fillRect t="-115517" b="-15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F5F9EE-7747-BC4E-9E36-5C413E445B3C}"/>
                  </a:ext>
                </a:extLst>
              </p:cNvPr>
              <p:cNvSpPr/>
              <p:nvPr/>
            </p:nvSpPr>
            <p:spPr>
              <a:xfrm>
                <a:off x="3582770" y="1504893"/>
                <a:ext cx="2173223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7F5F9EE-7747-BC4E-9E36-5C413E445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770" y="1504893"/>
                <a:ext cx="2173223" cy="1030347"/>
              </a:xfrm>
              <a:prstGeom prst="rect">
                <a:avLst/>
              </a:prstGeom>
              <a:blipFill>
                <a:blip r:embed="rId4"/>
                <a:stretch>
                  <a:fillRect l="-14535" t="-122892" b="-166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ED8732E-072F-C54A-89B4-742FDF574FAF}"/>
              </a:ext>
            </a:extLst>
          </p:cNvPr>
          <p:cNvSpPr txBox="1"/>
          <p:nvPr/>
        </p:nvSpPr>
        <p:spPr>
          <a:xfrm>
            <a:off x="344101" y="112404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Unitary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0757164-E568-C842-9F06-078B8ED7B6EB}"/>
                  </a:ext>
                </a:extLst>
              </p:cNvPr>
              <p:cNvSpPr/>
              <p:nvPr/>
            </p:nvSpPr>
            <p:spPr>
              <a:xfrm>
                <a:off x="180906" y="4201964"/>
                <a:ext cx="1512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SHS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0757164-E568-C842-9F06-078B8ED7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6" y="4201964"/>
                <a:ext cx="15123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3E5BBC7-6AE4-A146-9DE1-CDE19D021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56" y="3412565"/>
            <a:ext cx="5630237" cy="6999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D7BED3-37D6-B14A-96C5-27705FA601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816" y="4612333"/>
            <a:ext cx="4892800" cy="8162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8FA74E8-2558-CD4F-8003-427D177CB882}"/>
                  </a:ext>
                </a:extLst>
              </p:cNvPr>
              <p:cNvSpPr txBox="1"/>
              <p:nvPr/>
            </p:nvSpPr>
            <p:spPr>
              <a:xfrm>
                <a:off x="3808287" y="5335770"/>
                <a:ext cx="13354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/>
                  <a:t>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8FA74E8-2558-CD4F-8003-427D177C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287" y="5335770"/>
                <a:ext cx="1335430" cy="461665"/>
              </a:xfrm>
              <a:prstGeom prst="rect">
                <a:avLst/>
              </a:prstGeom>
              <a:blipFill>
                <a:blip r:embed="rId8"/>
                <a:stretch>
                  <a:fillRect l="-7619" t="-11111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42D2C11-21CD-5544-A719-20875709E8CE}"/>
                  </a:ext>
                </a:extLst>
              </p:cNvPr>
              <p:cNvSpPr/>
              <p:nvPr/>
            </p:nvSpPr>
            <p:spPr>
              <a:xfrm>
                <a:off x="180906" y="5335770"/>
                <a:ext cx="1361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42D2C11-21CD-5544-A719-20875709E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6" y="5335770"/>
                <a:ext cx="1361655" cy="461665"/>
              </a:xfrm>
              <a:prstGeom prst="rect">
                <a:avLst/>
              </a:prstGeom>
              <a:blipFill>
                <a:blip r:embed="rId9"/>
                <a:stretch>
                  <a:fillRect r="-926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D2E9A42-C322-3C47-BF5A-1CB3F4519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16" y="5775507"/>
            <a:ext cx="4892800" cy="7530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A95520-CE7E-DB41-ACED-933289B5C0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769" y="719891"/>
            <a:ext cx="5676175" cy="984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7D2861E-7168-A840-B6D0-C8BBC913721D}"/>
                  </a:ext>
                </a:extLst>
              </p:cNvPr>
              <p:cNvSpPr/>
              <p:nvPr/>
            </p:nvSpPr>
            <p:spPr>
              <a:xfrm>
                <a:off x="6187617" y="158582"/>
                <a:ext cx="16502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7D2861E-7168-A840-B6D0-C8BBC9137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17" y="158582"/>
                <a:ext cx="165025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39C17F0F-E9A4-3C4C-B004-92111D643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9647" y="1797600"/>
            <a:ext cx="3941852" cy="29563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77640E2-A3DB-2F44-B1AD-D59C8F15FB72}"/>
              </a:ext>
            </a:extLst>
          </p:cNvPr>
          <p:cNvSpPr/>
          <p:nvPr/>
        </p:nvSpPr>
        <p:spPr>
          <a:xfrm>
            <a:off x="6893806" y="2210749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v = </a:t>
            </a:r>
            <a:r>
              <a:rPr lang="zh-CN" altLang="en-US" sz="24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3.2356</a:t>
            </a:r>
            <a:r>
              <a:rPr lang="en-US" altLang="zh-CN" sz="24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eV</a:t>
            </a:r>
            <a:endParaRPr lang="zh-CN" altLang="en-US" sz="2400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19D872-0A0C-0E41-B640-2562CCA68A80}"/>
              </a:ext>
            </a:extLst>
          </p:cNvPr>
          <p:cNvSpPr/>
          <p:nvPr/>
        </p:nvSpPr>
        <p:spPr>
          <a:xfrm>
            <a:off x="9166849" y="2077381"/>
            <a:ext cx="2791689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&gt;&gt; sum(EIGENCAR(3,:)+EIGENCAR(2,:))</a:t>
            </a:r>
          </a:p>
          <a:p>
            <a:r>
              <a:rPr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ans =</a:t>
            </a:r>
          </a:p>
          <a:p>
            <a:r>
              <a:rPr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  4.0246e-15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A1DA15D9-7A74-524B-9735-5D68E45ABBD0}"/>
              </a:ext>
            </a:extLst>
          </p:cNvPr>
          <p:cNvGraphicFramePr>
            <a:graphicFrameLocks noGrp="1"/>
          </p:cNvGraphicFramePr>
          <p:nvPr/>
        </p:nvGraphicFramePr>
        <p:xfrm>
          <a:off x="9208475" y="2952685"/>
          <a:ext cx="2791695" cy="1027553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558339">
                  <a:extLst>
                    <a:ext uri="{9D8B030D-6E8A-4147-A177-3AD203B41FA5}">
                      <a16:colId xmlns:a16="http://schemas.microsoft.com/office/drawing/2014/main" val="2381296856"/>
                    </a:ext>
                  </a:extLst>
                </a:gridCol>
                <a:gridCol w="558339">
                  <a:extLst>
                    <a:ext uri="{9D8B030D-6E8A-4147-A177-3AD203B41FA5}">
                      <a16:colId xmlns:a16="http://schemas.microsoft.com/office/drawing/2014/main" val="2035256184"/>
                    </a:ext>
                  </a:extLst>
                </a:gridCol>
                <a:gridCol w="558339">
                  <a:extLst>
                    <a:ext uri="{9D8B030D-6E8A-4147-A177-3AD203B41FA5}">
                      <a16:colId xmlns:a16="http://schemas.microsoft.com/office/drawing/2014/main" val="1088180358"/>
                    </a:ext>
                  </a:extLst>
                </a:gridCol>
                <a:gridCol w="558339">
                  <a:extLst>
                    <a:ext uri="{9D8B030D-6E8A-4147-A177-3AD203B41FA5}">
                      <a16:colId xmlns:a16="http://schemas.microsoft.com/office/drawing/2014/main" val="704003376"/>
                    </a:ext>
                  </a:extLst>
                </a:gridCol>
                <a:gridCol w="558339">
                  <a:extLst>
                    <a:ext uri="{9D8B030D-6E8A-4147-A177-3AD203B41FA5}">
                      <a16:colId xmlns:a16="http://schemas.microsoft.com/office/drawing/2014/main" val="2659327153"/>
                    </a:ext>
                  </a:extLst>
                </a:gridCol>
              </a:tblGrid>
              <a:tr h="192333"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</a:t>
                      </a: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</a:t>
                      </a:r>
                    </a:p>
                  </a:txBody>
                  <a:tcPr marL="9453" marR="9453" marT="9453" marB="0" anchor="ctr"/>
                </a:tc>
                <a:extLst>
                  <a:ext uri="{0D108BD9-81ED-4DB2-BD59-A6C34878D82A}">
                    <a16:rowId xmlns:a16="http://schemas.microsoft.com/office/drawing/2014/main" val="3543594372"/>
                  </a:ext>
                </a:extLst>
              </a:tr>
              <a:tr h="208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</a:rPr>
                        <a:t>0.213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-0.707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0.707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extLst>
                  <a:ext uri="{0D108BD9-81ED-4DB2-BD59-A6C34878D82A}">
                    <a16:rowId xmlns:a16="http://schemas.microsoft.com/office/drawing/2014/main" val="3540827791"/>
                  </a:ext>
                </a:extLst>
              </a:tr>
              <a:tr h="208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0.213</a:t>
                      </a:r>
                      <a:endParaRPr lang="en-US" altLang="zh-CN" sz="1200" b="0" i="0" u="none" strike="noStrike" dirty="0">
                        <a:solidFill>
                          <a:srgbClr val="7030A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-0.707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0.707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extLst>
                  <a:ext uri="{0D108BD9-81ED-4DB2-BD59-A6C34878D82A}">
                    <a16:rowId xmlns:a16="http://schemas.microsoft.com/office/drawing/2014/main" val="2076790135"/>
                  </a:ext>
                </a:extLst>
              </a:tr>
              <a:tr h="208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-0.213</a:t>
                      </a:r>
                      <a:endParaRPr lang="en-US" altLang="zh-CN" sz="1200" b="0" i="0" u="none" strike="noStrike" dirty="0">
                        <a:solidFill>
                          <a:srgbClr val="7030A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-0.707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- </a:t>
                      </a:r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0.707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extLst>
                  <a:ext uri="{0D108BD9-81ED-4DB2-BD59-A6C34878D82A}">
                    <a16:rowId xmlns:a16="http://schemas.microsoft.com/office/drawing/2014/main" val="15389650"/>
                  </a:ext>
                </a:extLst>
              </a:tr>
              <a:tr h="208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-0.213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-0.707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- </a:t>
                      </a:r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0.707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70C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453" marR="9453" marT="9453" marB="0" anchor="ctr"/>
                </a:tc>
                <a:extLst>
                  <a:ext uri="{0D108BD9-81ED-4DB2-BD59-A6C34878D82A}">
                    <a16:rowId xmlns:a16="http://schemas.microsoft.com/office/drawing/2014/main" val="74721738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AB8F17-3DF8-FF4D-8BF6-6391E1680A4C}"/>
                  </a:ext>
                </a:extLst>
              </p:cNvPr>
              <p:cNvSpPr/>
              <p:nvPr/>
            </p:nvSpPr>
            <p:spPr>
              <a:xfrm>
                <a:off x="5474871" y="5060400"/>
                <a:ext cx="4705584" cy="1407052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1467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1467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67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f>
                            <m:f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1467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1467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1" lang="en-US" altLang="zh-CN" sz="1467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CN" sz="1467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CN" sz="14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14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4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14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14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sz="14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467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sz="1467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14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467" dirty="0"/>
                  <a:t>+</a:t>
                </a:r>
                <a:r>
                  <a:rPr kumimoji="1" lang="en-US" altLang="zh-CN" sz="1467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14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467" dirty="0"/>
                  <a:t>+</a:t>
                </a:r>
                <a:r>
                  <a:rPr kumimoji="1" lang="en-US" altLang="zh-CN" sz="1467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14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67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67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67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67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4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4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4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467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US" altLang="zh-CN" sz="1467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1467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en-US" altLang="zh-CN" sz="1467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𝑣𝑘</m:t>
                          </m:r>
                        </m:e>
                        <m:sub>
                          <m:r>
                            <a:rPr lang="en-US" altLang="zh-CN" sz="1467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altLang="zh-CN" sz="1467" dirty="0"/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AAB8F17-3DF8-FF4D-8BF6-6391E1680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71" y="5060400"/>
                <a:ext cx="4705584" cy="14070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1D14C52-4A0C-8F4E-B742-6EC082A8B572}"/>
              </a:ext>
            </a:extLst>
          </p:cNvPr>
          <p:cNvSpPr txBox="1"/>
          <p:nvPr/>
        </p:nvSpPr>
        <p:spPr>
          <a:xfrm>
            <a:off x="10370049" y="5454423"/>
            <a:ext cx="1340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strike="sngStrike" dirty="0"/>
              <a:t>C = -C</a:t>
            </a:r>
          </a:p>
          <a:p>
            <a:r>
              <a:rPr kumimoji="1" lang="en-US" altLang="zh-CN" sz="2400" strike="sngStrike" dirty="0"/>
              <a:t>C = 1i*C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B21AC0E-26AB-1346-80E8-E65B16E202EB}"/>
              </a:ext>
            </a:extLst>
          </p:cNvPr>
          <p:cNvSpPr/>
          <p:nvPr/>
        </p:nvSpPr>
        <p:spPr>
          <a:xfrm>
            <a:off x="1794554" y="4453544"/>
            <a:ext cx="938372" cy="447309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467" dirty="0">
              <a:solidFill>
                <a:srgbClr val="028009"/>
              </a:solidFill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B3F3181B-B519-FF48-99B2-9207E0564D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25261" y="2228260"/>
            <a:ext cx="519499" cy="5179013"/>
          </a:xfrm>
          <a:prstGeom prst="curvedConnector3">
            <a:avLst>
              <a:gd name="adj1" fmla="val -273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87EFC6A-9B45-874F-A8DB-8E7B07E59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Berry Curvature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30D601-704F-FA49-BC15-B87766A33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/>
              <a:t>The two-level system k</a:t>
            </a:r>
            <a:endParaRPr kumimoji="1"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B6ADEC0-3305-B948-BBC1-BCC83A6C259D}"/>
                  </a:ext>
                </a:extLst>
              </p:cNvPr>
              <p:cNvSpPr/>
              <p:nvPr/>
            </p:nvSpPr>
            <p:spPr>
              <a:xfrm>
                <a:off x="2168272" y="1859960"/>
                <a:ext cx="12958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𝐻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 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h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l-GR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Kozuka Gothic Pro EL" panose="020B0200000000000000" pitchFamily="34" charset="-128"/>
                  <a:ea typeface="Kozuka Gothic Pro EL" panose="020B0200000000000000" pitchFamily="34" charset="-128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B6ADEC0-3305-B948-BBC1-BCC83A6C2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72" y="1859960"/>
                <a:ext cx="1295868" cy="307777"/>
              </a:xfrm>
              <a:prstGeom prst="rect">
                <a:avLst/>
              </a:prstGeom>
              <a:blipFill>
                <a:blip r:embed="rId2"/>
                <a:stretch>
                  <a:fillRect r="-20388" b="-3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39B849B-FBEE-1B4F-8FF5-70455C631A66}"/>
              </a:ext>
            </a:extLst>
          </p:cNvPr>
          <p:cNvGrpSpPr/>
          <p:nvPr/>
        </p:nvGrpSpPr>
        <p:grpSpPr>
          <a:xfrm>
            <a:off x="738279" y="1767010"/>
            <a:ext cx="1751062" cy="1433610"/>
            <a:chOff x="270000" y="1055674"/>
            <a:chExt cx="1751062" cy="1433610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AA222FA-4232-434D-A7C3-FCEB10444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350" y="1990640"/>
              <a:ext cx="448024" cy="291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AE0C9EFF-1B8B-084F-B089-08C68E3BF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06374" y="1990640"/>
              <a:ext cx="6675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A5B119CA-EC78-F347-94A5-F2D0738B8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374" y="1229989"/>
              <a:ext cx="0" cy="7606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A242F95-FC03-0147-A6B4-1B972D7894FB}"/>
                    </a:ext>
                  </a:extLst>
                </p:cNvPr>
                <p:cNvSpPr txBox="1"/>
                <p:nvPr/>
              </p:nvSpPr>
              <p:spPr>
                <a:xfrm>
                  <a:off x="270000" y="2181507"/>
                  <a:ext cx="421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8596070-96D9-E84A-ADC0-60EE64571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" y="2181507"/>
                  <a:ext cx="42165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3FE7B32-E4A2-DD4D-919B-9C957D32F482}"/>
                    </a:ext>
                  </a:extLst>
                </p:cNvPr>
                <p:cNvSpPr txBox="1"/>
                <p:nvPr/>
              </p:nvSpPr>
              <p:spPr>
                <a:xfrm>
                  <a:off x="1610373" y="1811528"/>
                  <a:ext cx="410689" cy="327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86B0AF8-E373-C24E-87B3-222B189E8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373" y="1811528"/>
                  <a:ext cx="410689" cy="327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61C255F-6DC7-9240-9EE8-0F8DACB0041E}"/>
                    </a:ext>
                  </a:extLst>
                </p:cNvPr>
                <p:cNvSpPr txBox="1"/>
                <p:nvPr/>
              </p:nvSpPr>
              <p:spPr>
                <a:xfrm>
                  <a:off x="593377" y="1055674"/>
                  <a:ext cx="4129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5D2B176-0B1E-3D4E-B857-DDE43F0D8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377" y="1055674"/>
                  <a:ext cx="41299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2F1E1E9-8FB4-FA4D-A0C7-85CB9108D1D0}"/>
                </a:ext>
              </a:extLst>
            </p:cNvPr>
            <p:cNvSpPr/>
            <p:nvPr/>
          </p:nvSpPr>
          <p:spPr>
            <a:xfrm>
              <a:off x="1249039" y="1400190"/>
              <a:ext cx="45719" cy="65440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1100" dirty="0">
                <a:solidFill>
                  <a:srgbClr val="028009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5E0CE-6ED4-1F48-BF87-59062DCF71F4}"/>
                </a:ext>
              </a:extLst>
            </p:cNvPr>
            <p:cNvSpPr/>
            <p:nvPr/>
          </p:nvSpPr>
          <p:spPr>
            <a:xfrm>
              <a:off x="1382389" y="1601639"/>
              <a:ext cx="45719" cy="55554"/>
            </a:xfrm>
            <a:prstGeom prst="ellipse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1100" dirty="0">
                <a:solidFill>
                  <a:srgbClr val="028009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940717E-720B-BB43-A08A-D4EDDE43B201}"/>
                </a:ext>
              </a:extLst>
            </p:cNvPr>
            <p:cNvSpPr/>
            <p:nvPr/>
          </p:nvSpPr>
          <p:spPr>
            <a:xfrm>
              <a:off x="782361" y="1767117"/>
              <a:ext cx="62161" cy="59066"/>
            </a:xfrm>
            <a:prstGeom prst="ellipse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1100" dirty="0">
                <a:solidFill>
                  <a:srgbClr val="028009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89391B5C-F7E1-744D-9763-79B6D215D9F6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1006374" y="1456047"/>
              <a:ext cx="249360" cy="53459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A5981759-F3F4-4147-9F50-B85EDA67EA48}"/>
                </a:ext>
              </a:extLst>
            </p:cNvPr>
            <p:cNvCxnSpPr>
              <a:cxnSpLocks/>
              <a:endCxn id="13" idx="4"/>
            </p:cNvCxnSpPr>
            <p:nvPr/>
          </p:nvCxnSpPr>
          <p:spPr>
            <a:xfrm flipV="1">
              <a:off x="1261998" y="1465630"/>
              <a:ext cx="9901" cy="67067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A523F62C-99D8-7949-8F44-9C5B66F0C7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766" y="1990640"/>
              <a:ext cx="236383" cy="14228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D5EFD5-4AE1-8549-AD60-4804580DCC5D}"/>
                  </a:ext>
                </a:extLst>
              </p:cNvPr>
              <p:cNvSpPr/>
              <p:nvPr/>
            </p:nvSpPr>
            <p:spPr>
              <a:xfrm>
                <a:off x="2626156" y="3468951"/>
                <a:ext cx="24721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  <a:cs typeface="宋体" panose="02010600030101010101" pitchFamily="2" charset="-122"/>
                  </a:rPr>
                  <a:t>h=h(sin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  <a:cs typeface="宋体" panose="02010600030101010101" pitchFamily="2" charset="-122"/>
                  </a:rPr>
                  <a:t> cos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  <a:cs typeface="宋体" panose="02010600030101010101" pitchFamily="2" charset="-122"/>
                  </a:rPr>
                  <a:t>,sin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  <a:cs typeface="宋体" panose="02010600030101010101" pitchFamily="2" charset="-122"/>
                  </a:rPr>
                  <a:t>sin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  <a:cs typeface="宋体" panose="02010600030101010101" pitchFamily="2" charset="-122"/>
                  </a:rPr>
                  <a:t>,cos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1" lang="en-US" altLang="zh-CN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rPr>
                  <a:t>)</a:t>
                </a:r>
                <a:endParaRPr lang="zh-CN" altLang="zh-CN" sz="2000" dirty="0">
                  <a:effectLst/>
                  <a:latin typeface="Kozuka Gothic Pro EL" panose="020B0200000000000000" pitchFamily="34" charset="-128"/>
                  <a:ea typeface="Kozuka Gothic Pro EL" panose="020B0200000000000000" pitchFamily="34" charset="-128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D5EFD5-4AE1-8549-AD60-4804580DC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156" y="3468951"/>
                <a:ext cx="2472152" cy="307777"/>
              </a:xfrm>
              <a:prstGeom prst="rect">
                <a:avLst/>
              </a:prstGeom>
              <a:blipFill>
                <a:blip r:embed="rId6"/>
                <a:stretch>
                  <a:fillRect l="-2051" t="-4000" r="-27179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0862EE-1629-4742-A33B-19D5AF43ED32}"/>
              </a:ext>
            </a:extLst>
          </p:cNvPr>
          <p:cNvGrpSpPr/>
          <p:nvPr/>
        </p:nvGrpSpPr>
        <p:grpSpPr>
          <a:xfrm>
            <a:off x="3197613" y="1647587"/>
            <a:ext cx="1916685" cy="1497793"/>
            <a:chOff x="270000" y="991491"/>
            <a:chExt cx="1916685" cy="1497793"/>
          </a:xfrm>
        </p:grpSpPr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79354AC0-E8A5-7D41-854C-D59B7BA44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350" y="1990640"/>
              <a:ext cx="448024" cy="291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0A9F10F5-19E5-FC4A-B982-A283B2BF52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374" y="1990640"/>
              <a:ext cx="6675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03E20A77-A568-8141-ADF5-A1A1DF2FD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374" y="1229989"/>
              <a:ext cx="0" cy="7606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F165B94-17D2-8549-B04A-13E452593F7C}"/>
                    </a:ext>
                  </a:extLst>
                </p:cNvPr>
                <p:cNvSpPr txBox="1"/>
                <p:nvPr/>
              </p:nvSpPr>
              <p:spPr>
                <a:xfrm>
                  <a:off x="270000" y="2181507"/>
                  <a:ext cx="5689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2ACDB67-FF91-0847-8B55-3D7679B1D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00" y="2181507"/>
                  <a:ext cx="56893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3985FF0-766E-C645-A628-84EC9D48791E}"/>
                    </a:ext>
                  </a:extLst>
                </p:cNvPr>
                <p:cNvSpPr txBox="1"/>
                <p:nvPr/>
              </p:nvSpPr>
              <p:spPr>
                <a:xfrm>
                  <a:off x="1610373" y="1811528"/>
                  <a:ext cx="57631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6E45E52-6021-DE4D-BE28-41A713955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373" y="1811528"/>
                  <a:ext cx="57631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35A17FB-47C4-E34A-8F89-552561859CF2}"/>
                    </a:ext>
                  </a:extLst>
                </p:cNvPr>
                <p:cNvSpPr txBox="1"/>
                <p:nvPr/>
              </p:nvSpPr>
              <p:spPr>
                <a:xfrm>
                  <a:off x="553414" y="991491"/>
                  <a:ext cx="5682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kumimoji="1" lang="zh-CN" altLang="en-US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AA8F0F37-953A-1240-B475-E0C14275A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414" y="991491"/>
                  <a:ext cx="56829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3E15B03-F5CD-4545-8C66-A41D1A2B004F}"/>
                </a:ext>
              </a:extLst>
            </p:cNvPr>
            <p:cNvSpPr/>
            <p:nvPr/>
          </p:nvSpPr>
          <p:spPr>
            <a:xfrm flipH="1">
              <a:off x="1294724" y="1518970"/>
              <a:ext cx="45719" cy="70934"/>
            </a:xfrm>
            <a:prstGeom prst="ellipse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l"/>
              <a:endParaRPr kumimoji="1" lang="zh-CN" altLang="en-US" sz="1100" dirty="0">
                <a:solidFill>
                  <a:srgbClr val="028009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22D73EF7-6F12-5B49-9073-8768AAEA5359}"/>
                </a:ext>
              </a:extLst>
            </p:cNvPr>
            <p:cNvCxnSpPr>
              <a:cxnSpLocks/>
              <a:endCxn id="27" idx="5"/>
            </p:cNvCxnSpPr>
            <p:nvPr/>
          </p:nvCxnSpPr>
          <p:spPr>
            <a:xfrm flipV="1">
              <a:off x="1003506" y="1579516"/>
              <a:ext cx="297913" cy="41881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7A532C2C-8262-214C-AFF4-C368C8CF01E8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 flipH="1" flipV="1">
              <a:off x="1317583" y="1589904"/>
              <a:ext cx="7808" cy="598261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EDA8C650-7E21-B54C-99AE-4654DA8853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9767" y="1990641"/>
              <a:ext cx="319201" cy="19086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2B3F33B-6671-6B40-A298-7E9FA357C504}"/>
                    </a:ext>
                  </a:extLst>
                </p:cNvPr>
                <p:cNvSpPr txBox="1"/>
                <p:nvPr/>
              </p:nvSpPr>
              <p:spPr>
                <a:xfrm>
                  <a:off x="963895" y="1639474"/>
                  <a:ext cx="14887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kumimoji="1" lang="en-US" altLang="zh-CN" sz="1100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4DAC9FDC-047F-0D40-B8C6-86317D9B3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95" y="1639474"/>
                  <a:ext cx="148877" cy="261610"/>
                </a:xfrm>
                <a:prstGeom prst="rect">
                  <a:avLst/>
                </a:prstGeom>
                <a:blipFill>
                  <a:blip r:embed="rId10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D80F9C06-64D9-FE42-8AAA-B23A7097AB84}"/>
                    </a:ext>
                  </a:extLst>
                </p:cNvPr>
                <p:cNvSpPr txBox="1"/>
                <p:nvPr/>
              </p:nvSpPr>
              <p:spPr>
                <a:xfrm>
                  <a:off x="897301" y="1930688"/>
                  <a:ext cx="148877" cy="262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11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kumimoji="1" lang="en-US" altLang="zh-CN" sz="1100" dirty="0">
                    <a:latin typeface="Kozuka Gothic Pro EL" panose="020B0200000000000000" pitchFamily="34" charset="-128"/>
                    <a:ea typeface="Kozuka Gothic Pro EL" panose="020B0200000000000000" pitchFamily="34" charset="-128"/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A528ECC8-E468-C34E-9BAD-85A01099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301" y="1930688"/>
                  <a:ext cx="148877" cy="262188"/>
                </a:xfrm>
                <a:prstGeom prst="rect">
                  <a:avLst/>
                </a:prstGeom>
                <a:blipFill>
                  <a:blip r:embed="rId11"/>
                  <a:stretch>
                    <a:fillRect r="-38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B7AF58B-D2E1-3741-814C-AEE02B979EEB}"/>
              </a:ext>
            </a:extLst>
          </p:cNvPr>
          <p:cNvSpPr txBox="1"/>
          <p:nvPr/>
        </p:nvSpPr>
        <p:spPr>
          <a:xfrm>
            <a:off x="890100" y="348908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参数空间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3503621-9F23-0C45-8D9A-A47F33511ADF}"/>
                  </a:ext>
                </a:extLst>
              </p:cNvPr>
              <p:cNvSpPr/>
              <p:nvPr/>
            </p:nvSpPr>
            <p:spPr>
              <a:xfrm>
                <a:off x="2459489" y="2238317"/>
                <a:ext cx="8941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𝐸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 =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 dirty="0">
                  <a:latin typeface="Kozuka Gothic Pro EL" panose="020B0200000000000000" pitchFamily="34" charset="-128"/>
                  <a:ea typeface="Kozuka Gothic Pro EL" panose="020B0200000000000000" pitchFamily="34" charset="-128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3503621-9F23-0C45-8D9A-A47F33511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489" y="2238317"/>
                <a:ext cx="894156" cy="307777"/>
              </a:xfrm>
              <a:prstGeom prst="rect">
                <a:avLst/>
              </a:prstGeom>
              <a:blipFill>
                <a:blip r:embed="rId12"/>
                <a:stretch>
                  <a:fillRect r="-14085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55213FAD-41E6-0D40-ADAC-24ACE45878D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36714" y="3847946"/>
            <a:ext cx="4265744" cy="362448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728B572-F6CE-D746-B32D-EB868BDA6C58}"/>
              </a:ext>
            </a:extLst>
          </p:cNvPr>
          <p:cNvSpPr txBox="1"/>
          <p:nvPr/>
        </p:nvSpPr>
        <p:spPr>
          <a:xfrm>
            <a:off x="545440" y="516193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考虑低能带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4C4B89B-9D40-B04C-B2F5-6A22A8B59D2A}"/>
                  </a:ext>
                </a:extLst>
              </p:cNvPr>
              <p:cNvSpPr txBox="1"/>
              <p:nvPr/>
            </p:nvSpPr>
            <p:spPr>
              <a:xfrm>
                <a:off x="1971263" y="5122402"/>
                <a:ext cx="2985754" cy="34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zh-CN" alt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zh-CN" alt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 ; 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kumimoji="1" lang="en-US" altLang="zh-CN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zh-CN" altLang="en-US" b="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zh-CN" alt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kumimoji="1" lang="en-US" altLang="zh-CN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latin typeface="Kozuka Gothic Pro EL" panose="020B0200000000000000" pitchFamily="34" charset="-128"/>
                  <a:ea typeface="Kozuka Gothic Pro EL" panose="020B0200000000000000" pitchFamily="34" charset="-128"/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4C4B89B-9D40-B04C-B2F5-6A22A8B59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263" y="5122402"/>
                <a:ext cx="2985754" cy="342338"/>
              </a:xfrm>
              <a:prstGeom prst="rect">
                <a:avLst/>
              </a:prstGeom>
              <a:blipFill>
                <a:blip r:embed="rId14"/>
                <a:stretch>
                  <a:fillRect r="-20339" b="-3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76265C2A-440A-A544-AAC0-ACAF64EA82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784" y="4396707"/>
            <a:ext cx="3122423" cy="710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81ECF2-FF4B-BB4E-8111-7B9A7CDA4B44}"/>
                  </a:ext>
                </a:extLst>
              </p:cNvPr>
              <p:cNvSpPr/>
              <p:nvPr/>
            </p:nvSpPr>
            <p:spPr>
              <a:xfrm>
                <a:off x="1772654" y="5454494"/>
                <a:ext cx="265559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381ECF2-FF4B-BB4E-8111-7B9A7CDA4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54" y="5454494"/>
                <a:ext cx="2655599" cy="495649"/>
              </a:xfrm>
              <a:prstGeom prst="rect">
                <a:avLst/>
              </a:prstGeom>
              <a:blipFill>
                <a:blip r:embed="rId16"/>
                <a:stretch>
                  <a:fillRect r="-21429" b="-2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B19EC11-6078-5D4E-9105-E31ADFDEAA74}"/>
              </a:ext>
            </a:extLst>
          </p:cNvPr>
          <p:cNvGrpSpPr/>
          <p:nvPr/>
        </p:nvGrpSpPr>
        <p:grpSpPr>
          <a:xfrm>
            <a:off x="8413193" y="792548"/>
            <a:ext cx="3576785" cy="1043280"/>
            <a:chOff x="8458195" y="1317843"/>
            <a:chExt cx="3576785" cy="1043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068C01E-A306-B441-8C3E-B7B46DCBCF66}"/>
                    </a:ext>
                  </a:extLst>
                </p14:cNvPr>
                <p14:cNvContentPartPr/>
                <p14:nvPr/>
              </p14:nvContentPartPr>
              <p14:xfrm>
                <a:off x="8458195" y="1349883"/>
                <a:ext cx="2748600" cy="1011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068C01E-A306-B441-8C3E-B7B46DCBCF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40193" y="1331883"/>
                  <a:ext cx="2784245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CD5CE2B-FD0B-4048-B5E3-509EBADF0B4F}"/>
                    </a:ext>
                  </a:extLst>
                </p14:cNvPr>
                <p14:cNvContentPartPr/>
                <p14:nvPr/>
              </p14:nvContentPartPr>
              <p14:xfrm>
                <a:off x="8517955" y="1317843"/>
                <a:ext cx="2305080" cy="1034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CD5CE2B-FD0B-4048-B5E3-509EBADF0B4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99955" y="1299843"/>
                  <a:ext cx="234072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66A4965-BD3C-4343-8B16-A618E8E212C3}"/>
                    </a:ext>
                  </a:extLst>
                </p14:cNvPr>
                <p14:cNvContentPartPr/>
                <p14:nvPr/>
              </p14:nvContentPartPr>
              <p14:xfrm>
                <a:off x="9882083" y="1727925"/>
                <a:ext cx="97920" cy="99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66A4965-BD3C-4343-8B16-A618E8E212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4083" y="1709990"/>
                  <a:ext cx="133560" cy="13523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455AA4E-62A3-BD4D-98C3-110BF950D4A3}"/>
                </a:ext>
              </a:extLst>
            </p:cNvPr>
            <p:cNvSpPr txBox="1"/>
            <p:nvPr/>
          </p:nvSpPr>
          <p:spPr>
            <a:xfrm>
              <a:off x="10498130" y="1373013"/>
              <a:ext cx="1536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Degeneracy point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E67BD89-40FF-4640-B102-F6AC3EDF3C05}"/>
                  </a:ext>
                </a:extLst>
              </p:cNvPr>
              <p:cNvSpPr/>
              <p:nvPr/>
            </p:nvSpPr>
            <p:spPr>
              <a:xfrm>
                <a:off x="5912799" y="1634387"/>
                <a:ext cx="17009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Kozuka Gothic Pro EL" panose="020B0200000000000000" pitchFamily="34" charset="-128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=0=|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h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Kozuka Gothic Pro EL" panose="020B0200000000000000" pitchFamily="34" charset="-128"/>
                        </a:rPr>
                        <m:t>|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E67BD89-40FF-4640-B102-F6AC3EDF3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799" y="1634387"/>
                <a:ext cx="1700978" cy="307777"/>
              </a:xfrm>
              <a:prstGeom prst="rect">
                <a:avLst/>
              </a:prstGeom>
              <a:blipFill>
                <a:blip r:embed="rId23"/>
                <a:stretch>
                  <a:fillRect r="-21481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617B12CA-AFAC-F34A-9A35-F0B5B760B74B}"/>
              </a:ext>
            </a:extLst>
          </p:cNvPr>
          <p:cNvSpPr txBox="1"/>
          <p:nvPr/>
        </p:nvSpPr>
        <p:spPr>
          <a:xfrm>
            <a:off x="890100" y="560581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分量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C10CBE9-660A-6243-A383-FA3C77EC9FE9}"/>
              </a:ext>
            </a:extLst>
          </p:cNvPr>
          <p:cNvSpPr txBox="1"/>
          <p:nvPr/>
        </p:nvSpPr>
        <p:spPr>
          <a:xfrm>
            <a:off x="5670091" y="2831996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 </a:t>
            </a:r>
            <a:r>
              <a:rPr kumimoji="1" lang="zh-CN" altLang="en-US" dirty="0"/>
              <a:t>换回 直角坐标系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0950952-6D6A-5746-9D23-E853B39A8E5D}"/>
              </a:ext>
            </a:extLst>
          </p:cNvPr>
          <p:cNvSpPr/>
          <p:nvPr/>
        </p:nvSpPr>
        <p:spPr>
          <a:xfrm>
            <a:off x="5682480" y="3228269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Kozuka Gothic Pro EL" panose="020B0200000000000000" pitchFamily="34" charset="-128"/>
                <a:ea typeface="Kozuka Gothic Pro EL" panose="020B0200000000000000" pitchFamily="34" charset="-128"/>
                <a:cs typeface="宋体" panose="02010600030101010101" pitchFamily="2" charset="-122"/>
              </a:rPr>
              <a:t>h</a:t>
            </a:r>
            <a:r>
              <a:rPr lang="en-US" altLang="zh-CN" dirty="0">
                <a:latin typeface="Kozuka Gothic Pro EL" panose="020B0200000000000000" pitchFamily="34" charset="-128"/>
                <a:ea typeface="Kozuka Gothic Pro EL" panose="020B0200000000000000" pitchFamily="34" charset="-128"/>
                <a:cs typeface="宋体" panose="02010600030101010101" pitchFamily="2" charset="-122"/>
              </a:rPr>
              <a:t>=</a:t>
            </a:r>
            <a:r>
              <a:rPr lang="en-US" altLang="zh-CN" b="1" dirty="0">
                <a:latin typeface="Kozuka Gothic Pro EL" panose="020B0200000000000000" pitchFamily="34" charset="-128"/>
                <a:ea typeface="Kozuka Gothic Pro EL" panose="020B0200000000000000" pitchFamily="34" charset="-128"/>
                <a:cs typeface="宋体" panose="02010600030101010101" pitchFamily="2" charset="-122"/>
              </a:rPr>
              <a:t>h</a:t>
            </a:r>
            <a:r>
              <a:rPr lang="en-US" altLang="zh-CN" dirty="0">
                <a:latin typeface="Kozuka Gothic Pro EL" panose="020B0200000000000000" pitchFamily="34" charset="-128"/>
                <a:ea typeface="Kozuka Gothic Pro EL" panose="020B0200000000000000" pitchFamily="34" charset="-128"/>
                <a:cs typeface="宋体" panose="02010600030101010101" pitchFamily="2" charset="-122"/>
              </a:rPr>
              <a:t>(</a:t>
            </a:r>
            <a:r>
              <a:rPr lang="en-US" altLang="zh-CN" dirty="0" err="1">
                <a:latin typeface="Kozuka Gothic Pro EL" panose="020B0200000000000000" pitchFamily="34" charset="-128"/>
                <a:ea typeface="Kozuka Gothic Pro EL" panose="020B0200000000000000" pitchFamily="34" charset="-128"/>
                <a:cs typeface="宋体" panose="02010600030101010101" pitchFamily="2" charset="-122"/>
              </a:rPr>
              <a:t>kx,ky,kz</a:t>
            </a:r>
            <a:r>
              <a:rPr kumimoji="1" lang="en-US" altLang="zh-CN" dirty="0"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);</a:t>
            </a:r>
            <a:endParaRPr lang="zh-CN" altLang="zh-CN" sz="2000" dirty="0">
              <a:effectLst/>
              <a:latin typeface="Kozuka Gothic Pro EL" panose="020B0200000000000000" pitchFamily="34" charset="-128"/>
              <a:ea typeface="Kozuka Gothic Pro EL" panose="020B0200000000000000" pitchFamily="34" charset="-128"/>
              <a:cs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71084A5-B155-F64A-8A4B-BF1A26CB384A}"/>
                  </a:ext>
                </a:extLst>
              </p:cNvPr>
              <p:cNvSpPr/>
              <p:nvPr/>
            </p:nvSpPr>
            <p:spPr>
              <a:xfrm>
                <a:off x="5880191" y="5293481"/>
                <a:ext cx="914802" cy="5015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71084A5-B155-F64A-8A4B-BF1A26CB3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91" y="5293481"/>
                <a:ext cx="914802" cy="501548"/>
              </a:xfrm>
              <a:prstGeom prst="rect">
                <a:avLst/>
              </a:prstGeom>
              <a:blipFill>
                <a:blip r:embed="rId24"/>
                <a:stretch>
                  <a:fillRect r="-8219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ED0144E1-7C89-254D-8A2C-E8FFA1990525}"/>
              </a:ext>
            </a:extLst>
          </p:cNvPr>
          <p:cNvSpPr txBox="1"/>
          <p:nvPr/>
        </p:nvSpPr>
        <p:spPr>
          <a:xfrm>
            <a:off x="5641303" y="228079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引入雅可比行列式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45E153-ED3B-3D4B-B6F3-246AF60A8BD2}"/>
                  </a:ext>
                </a:extLst>
              </p:cNvPr>
              <p:cNvSpPr/>
              <p:nvPr/>
            </p:nvSpPr>
            <p:spPr>
              <a:xfrm>
                <a:off x="8790788" y="2223441"/>
                <a:ext cx="1890838" cy="545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45E153-ED3B-3D4B-B6F3-246AF60A8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88" y="2223441"/>
                <a:ext cx="1890838" cy="545662"/>
              </a:xfrm>
              <a:prstGeom prst="rect">
                <a:avLst/>
              </a:prstGeom>
              <a:blipFill>
                <a:blip r:embed="rId25"/>
                <a:stretch>
                  <a:fillRect t="-79545" r="-34000" b="-9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2129C63-D8F7-CF43-B54E-4354D150A03A}"/>
                  </a:ext>
                </a:extLst>
              </p:cNvPr>
              <p:cNvSpPr/>
              <p:nvPr/>
            </p:nvSpPr>
            <p:spPr>
              <a:xfrm>
                <a:off x="8828765" y="2925720"/>
                <a:ext cx="2135521" cy="1038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fName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92129C63-D8F7-CF43-B54E-4354D150A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65" y="2925720"/>
                <a:ext cx="2135521" cy="1038233"/>
              </a:xfrm>
              <a:prstGeom prst="rect">
                <a:avLst/>
              </a:prstGeom>
              <a:blipFill>
                <a:blip r:embed="rId26"/>
                <a:stretch>
                  <a:fillRect r="-18343" b="-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8D11356-F852-9545-9498-3BD39B885699}"/>
                  </a:ext>
                </a:extLst>
              </p:cNvPr>
              <p:cNvSpPr txBox="1"/>
              <p:nvPr/>
            </p:nvSpPr>
            <p:spPr>
              <a:xfrm>
                <a:off x="11429135" y="2263271"/>
                <a:ext cx="807762" cy="705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dirty="0"/>
                  <a:t>这里注意把</a:t>
                </a:r>
                <a14:m>
                  <m:oMath xmlns:m="http://schemas.openxmlformats.org/officeDocument/2006/math">
                    <m:r>
                      <a:rPr lang="zh-CN" altLang="en-US" sz="8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CN" altLang="en-US" sz="8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zh-CN" altLang="en-US" sz="800">
                        <a:latin typeface="Cambria Math" panose="02040503050406030204" pitchFamily="18" charset="0"/>
                      </a:rPr>
                      <m:t>co</m:t>
                    </m:r>
                    <m:func>
                      <m:funcPr>
                        <m:ctrlPr>
                          <a:rPr lang="zh-CN" altLang="en-US" sz="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800">
                            <a:latin typeface="Cambria Math" panose="02040503050406030204" pitchFamily="18" charset="0"/>
                          </a:rPr>
                          <m:t>s</m:t>
                        </m:r>
                      </m:fName>
                      <m:e>
                        <m:r>
                          <a:rPr lang="zh-CN" altLang="en-US" sz="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zh-CN" altLang="en-US" sz="800" i="1">
                        <a:latin typeface="Cambria Math" panose="02040503050406030204" pitchFamily="18" charset="0"/>
                      </a:rPr>
                      <m:t>换成</m:t>
                    </m:r>
                    <m:r>
                      <m:rPr>
                        <m:sty m:val="p"/>
                      </m:rPr>
                      <a:rPr lang="en-US" altLang="zh-CN" sz="800" i="1">
                        <a:latin typeface="Cambria Math" panose="02040503050406030204" pitchFamily="18" charset="0"/>
                      </a:rPr>
                      <m:t>kx</m:t>
                    </m:r>
                    <m:r>
                      <a:rPr lang="en-US" altLang="zh-CN" sz="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800" i="1">
                        <a:latin typeface="Cambria Math" panose="02040503050406030204" pitchFamily="18" charset="0"/>
                      </a:rPr>
                      <m:t>ky</m:t>
                    </m:r>
                    <m:r>
                      <a:rPr lang="zh-CN" altLang="en-US" sz="800" i="1" smtClean="0">
                        <a:latin typeface="Cambria Math" panose="02040503050406030204" pitchFamily="18" charset="0"/>
                      </a:rPr>
                      <m:t>形式</m:t>
                    </m:r>
                  </m:oMath>
                </a14:m>
                <a:endParaRPr kumimoji="1" lang="en-US" altLang="zh-CN" sz="800" dirty="0"/>
              </a:p>
              <a:p>
                <a:r>
                  <a:rPr kumimoji="1" lang="zh-CN" altLang="en-US" sz="800" dirty="0"/>
                  <a:t>在这里卡好久</a:t>
                </a:r>
                <a:r>
                  <a:rPr kumimoji="1" lang="en-US" altLang="zh-CN" sz="800" dirty="0"/>
                  <a:t>……</a:t>
                </a:r>
                <a:endParaRPr kumimoji="1" lang="zh-CN" altLang="en-US" sz="800" dirty="0"/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8D11356-F852-9545-9498-3BD39B88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135" y="2263271"/>
                <a:ext cx="807762" cy="705258"/>
              </a:xfrm>
              <a:prstGeom prst="rect">
                <a:avLst/>
              </a:prstGeom>
              <a:blipFill>
                <a:blip r:embed="rId2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666F81F2-9363-234B-AC7B-4D557A4E252F}"/>
              </a:ext>
            </a:extLst>
          </p:cNvPr>
          <p:cNvSpPr/>
          <p:nvPr/>
        </p:nvSpPr>
        <p:spPr>
          <a:xfrm>
            <a:off x="7179055" y="3776629"/>
            <a:ext cx="2411373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syms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lang="en-US" altLang="zh-CN" sz="900" dirty="0">
                <a:solidFill>
                  <a:srgbClr val="7030A0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theta phi h x y z 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real;</a:t>
            </a:r>
          </a:p>
          <a:p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 = (x^2+y^2+z^2)^(1/2);</a:t>
            </a:r>
          </a:p>
          <a:p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theta = </a:t>
            </a:r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acos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(z/h);</a:t>
            </a:r>
          </a:p>
          <a:p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phi = </a:t>
            </a:r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acos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(x/(h*sin(theta)));</a:t>
            </a:r>
          </a:p>
          <a:p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J = simplify(</a:t>
            </a:r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jacobian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([</a:t>
            </a:r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phi,cos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(theta)],[</a:t>
            </a:r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y,z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]));</a:t>
            </a:r>
          </a:p>
          <a:p>
            <a:r>
              <a:rPr lang="en-US" altLang="zh-CN" sz="9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disp</a:t>
            </a:r>
            <a:r>
              <a:rPr lang="en-US" altLang="zh-CN" sz="9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(latex(0.5*det(J)));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7685505-85CB-6248-AEA7-5AE04213D1DC}"/>
                  </a:ext>
                </a:extLst>
              </p:cNvPr>
              <p:cNvSpPr/>
              <p:nvPr/>
            </p:nvSpPr>
            <p:spPr>
              <a:xfrm>
                <a:off x="5772889" y="3654604"/>
                <a:ext cx="1128194" cy="1008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;</a:t>
                </a:r>
                <a:r>
                  <a:rPr lang="zh-CN" altLang="en-US" dirty="0"/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7685505-85CB-6248-AEA7-5AE04213D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889" y="3654604"/>
                <a:ext cx="1128194" cy="1008353"/>
              </a:xfrm>
              <a:prstGeom prst="rect">
                <a:avLst/>
              </a:prstGeom>
              <a:blipFill>
                <a:blip r:embed="rId28"/>
                <a:stretch>
                  <a:fillRect r="-22472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25C051D7-7CAE-2F45-965E-B60D2DB489C2}"/>
              </a:ext>
            </a:extLst>
          </p:cNvPr>
          <p:cNvSpPr txBox="1"/>
          <p:nvPr/>
        </p:nvSpPr>
        <p:spPr>
          <a:xfrm>
            <a:off x="5912799" y="59135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磁子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4D566AB9-3481-3D43-B6F5-2D67688CB3A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13256" y="4791089"/>
            <a:ext cx="1267347" cy="1347302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16E7979F-E39D-104A-BB4D-45C961566EAB}"/>
              </a:ext>
            </a:extLst>
          </p:cNvPr>
          <p:cNvSpPr txBox="1"/>
          <p:nvPr/>
        </p:nvSpPr>
        <p:spPr>
          <a:xfrm flipH="1">
            <a:off x="8958396" y="5184951"/>
            <a:ext cx="312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贝里曲率可视化</a:t>
            </a:r>
            <a:endParaRPr kumimoji="1" lang="en-US" altLang="zh-CN" dirty="0"/>
          </a:p>
          <a:p>
            <a:r>
              <a:rPr kumimoji="1" lang="zh-CN" altLang="en-US" dirty="0"/>
              <a:t>可以明显的看出中心有源</a:t>
            </a:r>
          </a:p>
        </p:txBody>
      </p:sp>
    </p:spTree>
    <p:extLst>
      <p:ext uri="{BB962C8B-B14F-4D97-AF65-F5344CB8AC3E}">
        <p14:creationId xmlns:p14="http://schemas.microsoft.com/office/powerpoint/2010/main" val="3584701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E30D13-2AB2-6C42-8D2D-95B1E9FC3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56659"/>
            <a:ext cx="12192000" cy="768085"/>
          </a:xfrm>
        </p:spPr>
        <p:txBody>
          <a:bodyPr/>
          <a:lstStyle/>
          <a:p>
            <a:r>
              <a:rPr kumimoji="1" lang="en-US" altLang="zh-CN"/>
              <a:t>Htrig2HK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319937-11F4-9A48-B278-7007287798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24744"/>
            <a:ext cx="12192000" cy="384043"/>
          </a:xfrm>
        </p:spPr>
        <p:txBody>
          <a:bodyPr/>
          <a:lstStyle/>
          <a:p>
            <a:r>
              <a:rPr kumimoji="1" lang="en-US" altLang="zh-CN"/>
              <a:t>Graphene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45F104-A6FD-EF45-99E9-4D8051F29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5" t="17844" r="10451" b="21704"/>
          <a:stretch/>
        </p:blipFill>
        <p:spPr>
          <a:xfrm>
            <a:off x="277812" y="370348"/>
            <a:ext cx="3571341" cy="24474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9B17CE-2432-E347-9EE1-35162F49562E}"/>
              </a:ext>
            </a:extLst>
          </p:cNvPr>
          <p:cNvSpPr/>
          <p:nvPr/>
        </p:nvSpPr>
        <p:spPr>
          <a:xfrm>
            <a:off x="372956" y="3121223"/>
            <a:ext cx="46458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Graphene = </a:t>
            </a:r>
            <a:r>
              <a:rPr lang="en-US" altLang="zh-CN" sz="1400" dirty="0" err="1">
                <a:latin typeface="Helvetica" pitchFamily="2" charset="0"/>
              </a:rPr>
              <a:t>Graphene.H_TB_gen_SK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en-US" altLang="zh-CN" sz="1400" dirty="0" err="1">
                <a:latin typeface="Helvetica" pitchFamily="2" charset="0"/>
              </a:rPr>
              <a:t>level_cut</a:t>
            </a:r>
            <a:r>
              <a:rPr lang="en-US" altLang="zh-CN" sz="1400" dirty="0">
                <a:latin typeface="Helvetica" pitchFamily="2" charset="0"/>
              </a:rPr>
              <a:t>,[1 1 0]);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3DA4A-806D-864B-9EA5-A249614AF8A9}"/>
              </a:ext>
            </a:extLst>
          </p:cNvPr>
          <p:cNvSpPr/>
          <p:nvPr/>
        </p:nvSpPr>
        <p:spPr>
          <a:xfrm>
            <a:off x="372956" y="3512848"/>
            <a:ext cx="338105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 err="1">
                <a:latin typeface="Helvetica" pitchFamily="2" charset="0"/>
              </a:rPr>
              <a:t>Graphene_htrig</a:t>
            </a:r>
            <a:r>
              <a:rPr lang="en-US" altLang="zh-CN" sz="1400" dirty="0">
                <a:latin typeface="Helvetica" pitchFamily="2" charset="0"/>
              </a:rPr>
              <a:t> = Graphene.HR2Htrig();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FCFB78-DFF8-E145-A560-7C64948B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8" y="4427493"/>
            <a:ext cx="4645824" cy="786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FDB455-FE20-444C-B3A0-18DBB7CA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441" y="3975704"/>
            <a:ext cx="1638300" cy="406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2161718-2CA4-3F4D-A7EB-0299254FBF6F}"/>
              </a:ext>
            </a:extLst>
          </p:cNvPr>
          <p:cNvSpPr/>
          <p:nvPr/>
        </p:nvSpPr>
        <p:spPr>
          <a:xfrm>
            <a:off x="372956" y="5323976"/>
            <a:ext cx="5724644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%%</a:t>
            </a:r>
          </a:p>
          <a:p>
            <a:r>
              <a:rPr lang="en-US" altLang="zh-CN" sz="1400" dirty="0">
                <a:latin typeface="Helvetica" pitchFamily="2" charset="0"/>
              </a:rPr>
              <a:t>K1 = [1/3,1/3,0];</a:t>
            </a:r>
          </a:p>
          <a:p>
            <a:r>
              <a:rPr lang="en-US" altLang="zh-CN" sz="1400" dirty="0">
                <a:latin typeface="Helvetica" pitchFamily="2" charset="0"/>
              </a:rPr>
              <a:t>Graphene_hk_K1 = Graphene_htrig.Htrig2HK(K1,'sym',true,'Order',2);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%%</a:t>
            </a:r>
          </a:p>
          <a:p>
            <a:r>
              <a:rPr lang="en-US" altLang="zh-CN" sz="1400" dirty="0">
                <a:latin typeface="Helvetica" pitchFamily="2" charset="0"/>
              </a:rPr>
              <a:t>K2 = [-1/3,-1/3,0];</a:t>
            </a:r>
          </a:p>
          <a:p>
            <a:r>
              <a:rPr lang="en-US" altLang="zh-CN" sz="1400" dirty="0">
                <a:latin typeface="Helvetica" pitchFamily="2" charset="0"/>
              </a:rPr>
              <a:t>Graphene_hk_K2 = Graphene_htrig.Htrig2HK(K2,'sym',true);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6CC3EE-A7B5-5242-9A25-19CA7B0C272A}"/>
              </a:ext>
            </a:extLst>
          </p:cNvPr>
          <p:cNvGrpSpPr/>
          <p:nvPr/>
        </p:nvGrpSpPr>
        <p:grpSpPr>
          <a:xfrm>
            <a:off x="5843723" y="2312628"/>
            <a:ext cx="5503284" cy="673100"/>
            <a:chOff x="5859308" y="1552488"/>
            <a:chExt cx="5503284" cy="6731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3776BFC-A885-C34D-A31D-6441975DD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9192" y="1552488"/>
              <a:ext cx="4343400" cy="6731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1BEBAB-E5BE-1B4B-B2C5-21A75DB61F9F}"/>
                </a:ext>
              </a:extLst>
            </p:cNvPr>
            <p:cNvSpPr txBox="1"/>
            <p:nvPr/>
          </p:nvSpPr>
          <p:spPr>
            <a:xfrm>
              <a:off x="5859308" y="1630892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H_K1 = 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6E68AD8-6540-5D4D-BDF7-B82E8F0C3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758" y="1012537"/>
            <a:ext cx="2543062" cy="20147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1AB1580-DD94-0F4C-B754-D4D5A09958EF}"/>
              </a:ext>
            </a:extLst>
          </p:cNvPr>
          <p:cNvSpPr txBox="1"/>
          <p:nvPr/>
        </p:nvSpPr>
        <p:spPr>
          <a:xfrm>
            <a:off x="4454187" y="140795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K1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9609A2-B701-9F43-9783-D27EEC70043B}"/>
              </a:ext>
            </a:extLst>
          </p:cNvPr>
          <p:cNvSpPr txBox="1"/>
          <p:nvPr/>
        </p:nvSpPr>
        <p:spPr>
          <a:xfrm>
            <a:off x="3534238" y="2697046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K2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05A998-8058-AE48-AFA8-3EA59F16A6B9}"/>
              </a:ext>
            </a:extLst>
          </p:cNvPr>
          <p:cNvSpPr/>
          <p:nvPr/>
        </p:nvSpPr>
        <p:spPr>
          <a:xfrm>
            <a:off x="5843723" y="1471859"/>
            <a:ext cx="30251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A= simplify(</a:t>
            </a:r>
            <a:r>
              <a:rPr lang="en-US" altLang="zh-CN" sz="1400" dirty="0" err="1">
                <a:latin typeface="Helvetica" pitchFamily="2" charset="0"/>
              </a:rPr>
              <a:t>sym</a:t>
            </a:r>
            <a:r>
              <a:rPr lang="en-US" altLang="zh-CN" sz="1400" dirty="0">
                <a:latin typeface="Helvetica" pitchFamily="2" charset="0"/>
              </a:rPr>
              <a:t>(Graphene_hk_K1))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4F428E-9048-784D-A864-74BFFEC3ABF4}"/>
              </a:ext>
            </a:extLst>
          </p:cNvPr>
          <p:cNvSpPr/>
          <p:nvPr/>
        </p:nvSpPr>
        <p:spPr>
          <a:xfrm>
            <a:off x="5843723" y="1855510"/>
            <a:ext cx="40012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A = simplify(subs(A,[VppP_1] ,[2*</a:t>
            </a:r>
            <a:r>
              <a:rPr lang="en-US" altLang="zh-CN" sz="1400" dirty="0" err="1">
                <a:latin typeface="Helvetica" pitchFamily="2" charset="0"/>
              </a:rPr>
              <a:t>v_k</a:t>
            </a:r>
            <a:r>
              <a:rPr lang="en-US" altLang="zh-CN" sz="1400" dirty="0">
                <a:latin typeface="Helvetica" pitchFamily="2" charset="0"/>
              </a:rPr>
              <a:t>/(sqrt(3))] ))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C66413-2673-3A49-8651-58EAD813C8C5}"/>
              </a:ext>
            </a:extLst>
          </p:cNvPr>
          <p:cNvSpPr/>
          <p:nvPr/>
        </p:nvSpPr>
        <p:spPr>
          <a:xfrm>
            <a:off x="5825589" y="3113656"/>
            <a:ext cx="327365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S = </a:t>
            </a:r>
            <a:r>
              <a:rPr lang="en-US" altLang="zh-CN" sz="1400" dirty="0" err="1">
                <a:latin typeface="Helvetica" pitchFamily="2" charset="0"/>
              </a:rPr>
              <a:t>sym</a:t>
            </a:r>
            <a:r>
              <a:rPr lang="en-US" altLang="zh-CN" sz="1400" dirty="0">
                <a:latin typeface="Helvetica" pitchFamily="2" charset="0"/>
              </a:rPr>
              <a:t>([exp(1i*pi/3) 0;0 exp(-1i*pi/3)])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3B2FA4-BD55-A746-86E3-6F9DE2705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2507" y="3027287"/>
            <a:ext cx="1714500" cy="5461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7B38E9D6-5E01-7841-806D-7D027F4D6792}"/>
              </a:ext>
            </a:extLst>
          </p:cNvPr>
          <p:cNvSpPr/>
          <p:nvPr/>
        </p:nvSpPr>
        <p:spPr>
          <a:xfrm>
            <a:off x="5843723" y="3713966"/>
            <a:ext cx="148630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>
                <a:latin typeface="Helvetica" pitchFamily="2" charset="0"/>
              </a:rPr>
              <a:t>simplify(</a:t>
            </a:r>
            <a:r>
              <a:rPr lang="en-US" altLang="zh-CN" sz="1400" dirty="0">
                <a:latin typeface="Helvetica" pitchFamily="2" charset="0"/>
              </a:rPr>
              <a:t>S*A*S</a:t>
            </a:r>
            <a:r>
              <a:rPr lang="en-US" altLang="zh-CN" sz="1400">
                <a:latin typeface="Helvetica" pitchFamily="2" charset="0"/>
              </a:rPr>
              <a:t>' )</a:t>
            </a:r>
            <a:endParaRPr lang="en-US" altLang="zh-CN" sz="1400" dirty="0">
              <a:latin typeface="Helvetica" pitchFamily="2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209BBD7-8E58-C548-89C5-1E83D14064D7}"/>
              </a:ext>
            </a:extLst>
          </p:cNvPr>
          <p:cNvGrpSpPr/>
          <p:nvPr/>
        </p:nvGrpSpPr>
        <p:grpSpPr>
          <a:xfrm>
            <a:off x="5506856" y="4148111"/>
            <a:ext cx="3302405" cy="673100"/>
            <a:chOff x="5540575" y="1552810"/>
            <a:chExt cx="3302405" cy="67310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981D17E-949D-DA4C-BAD0-D881E5307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487130" y="1552810"/>
              <a:ext cx="2355850" cy="67310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0FAC55D-AA70-4549-8BF6-1EDC63853A0D}"/>
                </a:ext>
              </a:extLst>
            </p:cNvPr>
            <p:cNvSpPr txBox="1"/>
            <p:nvPr/>
          </p:nvSpPr>
          <p:spPr>
            <a:xfrm>
              <a:off x="5540575" y="1680009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H_K1 = 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C54E16-5C99-E24F-A94F-8970526D7942}"/>
              </a:ext>
            </a:extLst>
          </p:cNvPr>
          <p:cNvGrpSpPr/>
          <p:nvPr/>
        </p:nvGrpSpPr>
        <p:grpSpPr>
          <a:xfrm>
            <a:off x="8796356" y="4136794"/>
            <a:ext cx="3081544" cy="673100"/>
            <a:chOff x="5540575" y="1552810"/>
            <a:chExt cx="3081544" cy="6731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DEA4CAC-486E-6E49-8A24-4DD333115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707991" y="1552810"/>
              <a:ext cx="1914128" cy="673100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807279-2779-DE43-B5F2-762574AA3DC5}"/>
                </a:ext>
              </a:extLst>
            </p:cNvPr>
            <p:cNvSpPr txBox="1"/>
            <p:nvPr/>
          </p:nvSpPr>
          <p:spPr>
            <a:xfrm>
              <a:off x="5540575" y="1680009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H_K2 = 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23D8D325-127F-FB4F-A2FE-C08DEA3ABD4C}"/>
              </a:ext>
            </a:extLst>
          </p:cNvPr>
          <p:cNvSpPr/>
          <p:nvPr/>
        </p:nvSpPr>
        <p:spPr>
          <a:xfrm>
            <a:off x="8868910" y="3701202"/>
            <a:ext cx="148630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simplify(S'*A*S)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E46774D-27EF-9547-BDF0-ED65C9109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8801" y="4888339"/>
            <a:ext cx="1606752" cy="193671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46724AC-A2DA-B94A-8C2C-8E3F8FD9B00F}"/>
              </a:ext>
            </a:extLst>
          </p:cNvPr>
          <p:cNvSpPr txBox="1"/>
          <p:nvPr/>
        </p:nvSpPr>
        <p:spPr>
          <a:xfrm>
            <a:off x="10355214" y="573325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fsurf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553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9D6989-7000-104E-90D5-283A8943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8930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MP_templete" id="{2FF5C5AD-4916-2747-BC6F-93FDF11FCAB6}" vid="{77424928-4B44-4549-BFDD-FD58D5DEB9A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 and End Slide Master</Template>
  <TotalTime>203</TotalTime>
  <Words>821</Words>
  <Application>Microsoft Macintosh PowerPoint</Application>
  <PresentationFormat>宽屏</PresentationFormat>
  <Paragraphs>155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等线</vt:lpstr>
      <vt:lpstr>Hiragino Sans GB W3</vt:lpstr>
      <vt:lpstr>Kozuka Gothic Pro B</vt:lpstr>
      <vt:lpstr>Kozuka Gothic Pro EL</vt:lpstr>
      <vt:lpstr>Kozuka Gothic Pro L</vt:lpstr>
      <vt:lpstr>Kozuka Gothic Pro R</vt:lpstr>
      <vt:lpstr>Nunito Light</vt:lpstr>
      <vt:lpstr>Arial</vt:lpstr>
      <vt:lpstr>Cambria Math</vt:lpstr>
      <vt:lpstr>Helvetica</vt:lpstr>
      <vt:lpstr>Cover and End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parkman auex</dc:creator>
  <cp:lastModifiedBy>parkman auex</cp:lastModifiedBy>
  <cp:revision>10</cp:revision>
  <dcterms:created xsi:type="dcterms:W3CDTF">2021-08-13T05:51:45Z</dcterms:created>
  <dcterms:modified xsi:type="dcterms:W3CDTF">2021-08-13T09:15:30Z</dcterms:modified>
</cp:coreProperties>
</file>